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_rels/slide8.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800" spc="-1" strike="noStrike">
              <a:solidFill>
                <a:srgbClr val="000000"/>
              </a:solid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800" spc="-1" strike="noStrike">
              <a:solidFill>
                <a:srgbClr val="000000"/>
              </a:solidFill>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800" spc="-1" strike="noStrike">
              <a:solidFill>
                <a:srgbClr val="000000"/>
              </a:solid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800" spc="-1" strike="noStrike">
              <a:solidFill>
                <a:srgbClr val="000000"/>
              </a:solid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1800" spc="-1" strike="noStrike">
              <a:solidFill>
                <a:srgbClr val="000000"/>
              </a:solidFill>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1800" spc="-1" strike="noStrike">
              <a:solidFill>
                <a:srgbClr val="000000"/>
              </a:solid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ru-RU" sz="1800" spc="-1" strike="noStrike">
              <a:solidFill>
                <a:srgbClr val="000000"/>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1800" spc="-1" strike="noStrike">
              <a:solidFill>
                <a:srgbClr val="000000"/>
              </a:solid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p:spPr>
        <p:txBody>
          <a:bodyPr lIns="0" rIns="0" tIns="0" bIns="0" anchor="ctr">
            <a:noAutofit/>
          </a:bodyPr>
          <a:p>
            <a:pPr algn="ctr"/>
            <a:r>
              <a:rPr b="0" lang="ru-RU" sz="1800" spc="-1" strike="noStrike">
                <a:solidFill>
                  <a:srgbClr val="000000"/>
                </a:solidFill>
                <a:latin typeface="Arial"/>
              </a:rPr>
              <a:t>Click to edit the title text format</a:t>
            </a:r>
            <a:endParaRPr b="0" lang="ru-RU" sz="1800" spc="-1" strike="noStrike">
              <a:solidFill>
                <a:srgbClr val="000000"/>
              </a:solidFill>
              <a:latin typeface="Arial"/>
            </a:endParaRPr>
          </a:p>
        </p:txBody>
      </p:sp>
      <p:sp>
        <p:nvSpPr>
          <p:cNvPr id="1"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lgn="ctr">
              <a:spcBef>
                <a:spcPts val="1417"/>
              </a:spcBef>
              <a:buClr>
                <a:srgbClr val="ffffff"/>
              </a:buClr>
              <a:buSzPct val="45000"/>
              <a:buFont typeface="Wingdings" charset="2"/>
              <a:buChar char=""/>
            </a:pPr>
            <a:r>
              <a:rPr b="0" lang="ru-RU" sz="1800" spc="-1" strike="noStrike">
                <a:solidFill>
                  <a:srgbClr val="000000"/>
                </a:solidFill>
                <a:latin typeface="Arial"/>
              </a:rPr>
              <a:t>Click to edit the outline text format</a:t>
            </a:r>
            <a:endParaRPr b="0" lang="ru-RU" sz="1800" spc="-1" strike="noStrike">
              <a:solidFill>
                <a:srgbClr val="000000"/>
              </a:solidFill>
              <a:latin typeface="Arial"/>
            </a:endParaRPr>
          </a:p>
          <a:p>
            <a:pPr lvl="1" marL="864000" indent="-324000" algn="ctr">
              <a:spcBef>
                <a:spcPts val="1134"/>
              </a:spcBef>
              <a:buClr>
                <a:srgbClr val="ffffff"/>
              </a:buClr>
              <a:buSzPct val="75000"/>
              <a:buFont typeface="Symbol" charset="2"/>
              <a:buChar char=""/>
            </a:pPr>
            <a:r>
              <a:rPr b="0" lang="ru-RU" sz="1800" spc="-1" strike="noStrike">
                <a:solidFill>
                  <a:srgbClr val="000000"/>
                </a:solidFill>
                <a:latin typeface="Arial"/>
              </a:rPr>
              <a:t>Second Outline Level</a:t>
            </a:r>
            <a:endParaRPr b="0" lang="ru-RU" sz="1800" spc="-1" strike="noStrike">
              <a:solidFill>
                <a:srgbClr val="000000"/>
              </a:solidFill>
              <a:latin typeface="Arial"/>
            </a:endParaRPr>
          </a:p>
          <a:p>
            <a:pPr lvl="2" marL="1296000" indent="-288000" algn="ctr">
              <a:spcBef>
                <a:spcPts val="850"/>
              </a:spcBef>
              <a:buClr>
                <a:srgbClr val="ffffff"/>
              </a:buClr>
              <a:buSzPct val="45000"/>
              <a:buFont typeface="Wingdings" charset="2"/>
              <a:buChar char=""/>
            </a:pPr>
            <a:r>
              <a:rPr b="0" lang="ru-RU" sz="1800" spc="-1" strike="noStrike">
                <a:solidFill>
                  <a:srgbClr val="000000"/>
                </a:solidFill>
                <a:latin typeface="Arial"/>
              </a:rPr>
              <a:t>Third Outline Level</a:t>
            </a:r>
            <a:endParaRPr b="0" lang="ru-RU" sz="1800" spc="-1" strike="noStrike">
              <a:solidFill>
                <a:srgbClr val="000000"/>
              </a:solidFill>
              <a:latin typeface="Arial"/>
            </a:endParaRPr>
          </a:p>
          <a:p>
            <a:pPr lvl="3" marL="1728000" indent="-216000" algn="ctr">
              <a:spcBef>
                <a:spcPts val="567"/>
              </a:spcBef>
              <a:buClr>
                <a:srgbClr val="ffffff"/>
              </a:buClr>
              <a:buSzPct val="75000"/>
              <a:buFont typeface="Symbol" charset="2"/>
              <a:buChar char=""/>
            </a:pPr>
            <a:r>
              <a:rPr b="0" lang="ru-RU" sz="1800" spc="-1" strike="noStrike">
                <a:solidFill>
                  <a:srgbClr val="000000"/>
                </a:solidFill>
                <a:latin typeface="Arial"/>
              </a:rPr>
              <a:t>Fourth Outline Level</a:t>
            </a:r>
            <a:endParaRPr b="0" lang="ru-RU" sz="1800" spc="-1" strike="noStrike">
              <a:solidFill>
                <a:srgbClr val="000000"/>
              </a:solidFill>
              <a:latin typeface="Arial"/>
            </a:endParaRPr>
          </a:p>
          <a:p>
            <a:pPr lvl="4" marL="2160000" indent="-216000" algn="ctr">
              <a:spcBef>
                <a:spcPts val="283"/>
              </a:spcBef>
              <a:buClr>
                <a:srgbClr val="ffffff"/>
              </a:buClr>
              <a:buSzPct val="45000"/>
              <a:buFont typeface="Wingdings" charset="2"/>
              <a:buChar char=""/>
            </a:pPr>
            <a:r>
              <a:rPr b="0" lang="ru-RU" sz="1800" spc="-1" strike="noStrike">
                <a:solidFill>
                  <a:srgbClr val="000000"/>
                </a:solidFill>
                <a:latin typeface="Arial"/>
              </a:rPr>
              <a:t>Fifth Outline Level</a:t>
            </a:r>
            <a:endParaRPr b="0" lang="ru-RU" sz="1800" spc="-1" strike="noStrike">
              <a:solidFill>
                <a:srgbClr val="000000"/>
              </a:solidFill>
              <a:latin typeface="Arial"/>
            </a:endParaRPr>
          </a:p>
          <a:p>
            <a:pPr lvl="5" marL="2592000" indent="-216000" algn="ctr">
              <a:spcBef>
                <a:spcPts val="283"/>
              </a:spcBef>
              <a:buClr>
                <a:srgbClr val="ffffff"/>
              </a:buClr>
              <a:buSzPct val="45000"/>
              <a:buFont typeface="Wingdings" charset="2"/>
              <a:buChar char=""/>
            </a:pPr>
            <a:r>
              <a:rPr b="0" lang="ru-RU" sz="1800" spc="-1" strike="noStrike">
                <a:solidFill>
                  <a:srgbClr val="000000"/>
                </a:solidFill>
                <a:latin typeface="Arial"/>
              </a:rPr>
              <a:t>Sixth Outline Level</a:t>
            </a:r>
            <a:endParaRPr b="0" lang="ru-RU" sz="1800" spc="-1" strike="noStrike">
              <a:solidFill>
                <a:srgbClr val="000000"/>
              </a:solidFill>
              <a:latin typeface="Arial"/>
            </a:endParaRPr>
          </a:p>
          <a:p>
            <a:pPr lvl="6" marL="3024000" indent="-216000" algn="ctr">
              <a:spcBef>
                <a:spcPts val="283"/>
              </a:spcBef>
              <a:buClr>
                <a:srgbClr val="ffffff"/>
              </a:buClr>
              <a:buSzPct val="45000"/>
              <a:buFont typeface="Wingdings" charset="2"/>
              <a:buChar char=""/>
            </a:pPr>
            <a:r>
              <a:rPr b="0" lang="ru-RU" sz="1800" spc="-1" strike="noStrike">
                <a:solidFill>
                  <a:srgbClr val="000000"/>
                </a:solidFill>
                <a:latin typeface="Arial"/>
              </a:rPr>
              <a:t>Seventh Outline Level</a:t>
            </a:r>
            <a:endParaRPr b="0" lang="ru-R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ru-RU" sz="1800" spc="-1" strike="noStrike">
                <a:solidFill>
                  <a:srgbClr val="000000"/>
                </a:solidFill>
                <a:latin typeface="Arial"/>
              </a:rPr>
              <a:t>Click to edit the title text format</a:t>
            </a:r>
            <a:endParaRPr b="0" lang="ru-RU" sz="18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ru-RU" sz="1800" spc="-1" strike="noStrike">
                <a:solidFill>
                  <a:srgbClr val="000000"/>
                </a:solidFill>
                <a:latin typeface="Arial"/>
              </a:rPr>
              <a:t>Click to edit the outline text format</a:t>
            </a:r>
            <a:endParaRPr b="0" lang="ru-RU"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ru-RU" sz="1800" spc="-1" strike="noStrike">
                <a:solidFill>
                  <a:srgbClr val="000000"/>
                </a:solidFill>
                <a:latin typeface="Arial"/>
              </a:rPr>
              <a:t>Second Outline Level</a:t>
            </a:r>
            <a:endParaRPr b="0" lang="ru-RU"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ru-RU" sz="1800" spc="-1" strike="noStrike">
                <a:solidFill>
                  <a:srgbClr val="000000"/>
                </a:solidFill>
                <a:latin typeface="Arial"/>
              </a:rPr>
              <a:t>Third Outline Level</a:t>
            </a:r>
            <a:endParaRPr b="0" lang="ru-RU"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ru-RU" sz="1800" spc="-1" strike="noStrike">
                <a:solidFill>
                  <a:srgbClr val="000000"/>
                </a:solidFill>
                <a:latin typeface="Arial"/>
              </a:rPr>
              <a:t>Fourth Outline Level</a:t>
            </a:r>
            <a:endParaRPr b="0" lang="ru-RU"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ru-RU" sz="2000" spc="-1" strike="noStrike">
                <a:solidFill>
                  <a:srgbClr val="000000"/>
                </a:solidFill>
                <a:latin typeface="Arial"/>
              </a:rPr>
              <a:t>Fifth Outline Level</a:t>
            </a:r>
            <a:endParaRPr b="0" lang="ru-RU"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ru-RU" sz="2000" spc="-1" strike="noStrike">
                <a:solidFill>
                  <a:srgbClr val="000000"/>
                </a:solidFill>
                <a:latin typeface="Arial"/>
              </a:rPr>
              <a:t>Sixth Outline Level</a:t>
            </a:r>
            <a:endParaRPr b="0" lang="ru-RU"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ru-RU" sz="2000" spc="-1" strike="noStrike">
                <a:solidFill>
                  <a:srgbClr val="000000"/>
                </a:solidFill>
                <a:latin typeface="Arial"/>
              </a:rPr>
              <a:t>Seventh Outline Level</a:t>
            </a:r>
            <a:endParaRPr b="0" lang="ru-RU"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1370520" y="1769400"/>
            <a:ext cx="9438840" cy="182772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b">
            <a:noAutofit/>
          </a:bodyPr>
          <a:p>
            <a:pPr algn="ctr">
              <a:lnSpc>
                <a:spcPct val="100000"/>
              </a:lnSpc>
            </a:pPr>
            <a:r>
              <a:rPr b="0" lang="en-US" sz="5400" spc="-1" strike="noStrike">
                <a:solidFill>
                  <a:srgbClr val="e3e3e3"/>
                </a:solidFill>
                <a:latin typeface="Calisto MT"/>
                <a:ea typeface="DejaVu Sans"/>
              </a:rPr>
              <a:t>CI/CD technology for web application development</a:t>
            </a:r>
            <a:endParaRPr b="0" lang="en-US" sz="5400" spc="-1" strike="noStrike">
              <a:latin typeface="Arial"/>
            </a:endParaRPr>
          </a:p>
        </p:txBody>
      </p:sp>
      <p:sp>
        <p:nvSpPr>
          <p:cNvPr id="77" name="CustomShape 2"/>
          <p:cNvSpPr/>
          <p:nvPr/>
        </p:nvSpPr>
        <p:spPr>
          <a:xfrm>
            <a:off x="6858000" y="5625720"/>
            <a:ext cx="5302800" cy="10486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oAutofit/>
          </a:bodyPr>
          <a:p>
            <a:pPr>
              <a:lnSpc>
                <a:spcPct val="100000"/>
              </a:lnSpc>
              <a:spcBef>
                <a:spcPts val="400"/>
              </a:spcBef>
              <a:spcAft>
                <a:spcPts val="601"/>
              </a:spcAft>
              <a:tabLst>
                <a:tab algn="l" pos="0"/>
              </a:tabLst>
            </a:pPr>
            <a:r>
              <a:rPr b="0" lang="it-IT" sz="2000" spc="-1" strike="noStrike">
                <a:solidFill>
                  <a:srgbClr val="ffffff"/>
                </a:solidFill>
                <a:latin typeface="Calisto MT"/>
                <a:ea typeface="DejaVu Sans"/>
              </a:rPr>
              <a:t>Rykov Oleksandr </a:t>
            </a:r>
            <a:endParaRPr b="0" lang="en-US" sz="2000" spc="-1" strike="noStrike">
              <a:latin typeface="Arial"/>
            </a:endParaRPr>
          </a:p>
          <a:p>
            <a:pPr>
              <a:lnSpc>
                <a:spcPct val="100000"/>
              </a:lnSpc>
              <a:spcBef>
                <a:spcPts val="400"/>
              </a:spcBef>
              <a:spcAft>
                <a:spcPts val="601"/>
              </a:spcAft>
              <a:tabLst>
                <a:tab algn="l" pos="0"/>
              </a:tabLst>
            </a:pPr>
            <a:r>
              <a:rPr b="0" lang="ru-RU" sz="2000" spc="-1" strike="noStrike">
                <a:solidFill>
                  <a:srgbClr val="ffffff"/>
                </a:solidFill>
                <a:latin typeface="Calisto MT"/>
                <a:ea typeface="DejaVu Sans"/>
              </a:rPr>
              <a:t>	</a:t>
            </a:r>
            <a:r>
              <a:rPr b="0" lang="ru-RU" sz="2000" spc="-1" strike="noStrike">
                <a:solidFill>
                  <a:srgbClr val="ffffff"/>
                </a:solidFill>
                <a:latin typeface="Calisto MT"/>
                <a:ea typeface="DejaVu Sans"/>
              </a:rPr>
              <a:t>   </a:t>
            </a:r>
            <a:r>
              <a:rPr b="0" lang="it-IT" sz="2000" spc="-1" strike="noStrike">
                <a:solidFill>
                  <a:srgbClr val="ffffff"/>
                </a:solidFill>
                <a:latin typeface="Calisto MT"/>
                <a:ea typeface="DejaVu Sans"/>
              </a:rPr>
              <a:t>EPAM DevOps Winter 2020-2021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913680" y="332640"/>
            <a:ext cx="10352520" cy="9694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Arial"/>
                <a:ea typeface="DejaVu Sans"/>
              </a:rPr>
              <a:t>Apache</a:t>
            </a:r>
            <a:endParaRPr b="0" lang="en-US" sz="4000" spc="-1" strike="noStrike">
              <a:latin typeface="Arial"/>
            </a:endParaRPr>
          </a:p>
        </p:txBody>
      </p:sp>
      <p:pic>
        <p:nvPicPr>
          <p:cNvPr id="110" name="Picture 2" descr="C:\Users\панда\Desktop\5.png"/>
          <p:cNvPicPr/>
          <p:nvPr/>
        </p:nvPicPr>
        <p:blipFill>
          <a:blip r:embed="rId1"/>
          <a:stretch/>
        </p:blipFill>
        <p:spPr>
          <a:xfrm>
            <a:off x="2495520" y="3861000"/>
            <a:ext cx="9268920" cy="2781000"/>
          </a:xfrm>
          <a:prstGeom prst="rect">
            <a:avLst/>
          </a:prstGeom>
          <a:ln>
            <a:noFill/>
          </a:ln>
        </p:spPr>
      </p:pic>
      <p:pic>
        <p:nvPicPr>
          <p:cNvPr id="111" name="Picture 4" descr="C:\Users\панда\Desktop\6.png"/>
          <p:cNvPicPr/>
          <p:nvPr/>
        </p:nvPicPr>
        <p:blipFill>
          <a:blip r:embed="rId2"/>
          <a:stretch/>
        </p:blipFill>
        <p:spPr>
          <a:xfrm>
            <a:off x="191520" y="1196640"/>
            <a:ext cx="7945200" cy="25905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913680" y="609480"/>
            <a:ext cx="10352520" cy="9694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Prometheus</a:t>
            </a:r>
            <a:endParaRPr b="0" lang="en-US" sz="4000" spc="-1" strike="noStrike">
              <a:latin typeface="Arial"/>
            </a:endParaRPr>
          </a:p>
        </p:txBody>
      </p:sp>
      <p:pic>
        <p:nvPicPr>
          <p:cNvPr id="113" name="Picture 2" descr="C:\Users\панда\Desktop\7.png"/>
          <p:cNvPicPr/>
          <p:nvPr/>
        </p:nvPicPr>
        <p:blipFill>
          <a:blip r:embed="rId1"/>
          <a:stretch/>
        </p:blipFill>
        <p:spPr>
          <a:xfrm>
            <a:off x="335520" y="1484640"/>
            <a:ext cx="6735240" cy="2628720"/>
          </a:xfrm>
          <a:prstGeom prst="rect">
            <a:avLst/>
          </a:prstGeom>
          <a:ln>
            <a:noFill/>
          </a:ln>
        </p:spPr>
      </p:pic>
      <p:pic>
        <p:nvPicPr>
          <p:cNvPr id="114" name="Picture 3" descr="C:\Users\панда\Desktop\8.png"/>
          <p:cNvPicPr/>
          <p:nvPr/>
        </p:nvPicPr>
        <p:blipFill>
          <a:blip r:embed="rId2"/>
          <a:stretch/>
        </p:blipFill>
        <p:spPr>
          <a:xfrm>
            <a:off x="3071520" y="3416040"/>
            <a:ext cx="8725320" cy="31381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913680" y="609480"/>
            <a:ext cx="10352520" cy="969480"/>
          </a:xfrm>
          <a:prstGeom prst="rect">
            <a:avLst/>
          </a:prstGeom>
          <a:noFill/>
          <a:ln>
            <a:noFill/>
          </a:ln>
          <a:effectLst>
            <a:outerShdw>
              <a:srgbClr val="000000">
                <a:alpha val="46000"/>
              </a:srgbClr>
            </a:outerShdw>
          </a:effectLst>
        </p:spPr>
        <p:style>
          <a:lnRef idx="0"/>
          <a:fillRef idx="0"/>
          <a:effectRef idx="0"/>
          <a:fontRef idx="minor"/>
        </p:style>
      </p:sp>
      <p:pic>
        <p:nvPicPr>
          <p:cNvPr id="116" name="Picture 2" descr="C:\Users\панда\Desktop\9.png"/>
          <p:cNvPicPr/>
          <p:nvPr/>
        </p:nvPicPr>
        <p:blipFill>
          <a:blip r:embed="rId1"/>
          <a:stretch/>
        </p:blipFill>
        <p:spPr>
          <a:xfrm>
            <a:off x="1650240" y="1081800"/>
            <a:ext cx="8879760" cy="5411520"/>
          </a:xfrm>
          <a:prstGeom prst="rect">
            <a:avLst/>
          </a:prstGeom>
          <a:ln>
            <a:noFill/>
          </a:ln>
        </p:spPr>
      </p:pic>
      <p:sp>
        <p:nvSpPr>
          <p:cNvPr id="117" name="CustomShape 2"/>
          <p:cNvSpPr/>
          <p:nvPr/>
        </p:nvSpPr>
        <p:spPr>
          <a:xfrm>
            <a:off x="1038600" y="240120"/>
            <a:ext cx="9688680" cy="6998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4000" spc="-1" strike="noStrike">
                <a:solidFill>
                  <a:srgbClr val="e3e3e3"/>
                </a:solidFill>
                <a:latin typeface="Calisto MT"/>
                <a:ea typeface="DejaVu Sans"/>
              </a:rPr>
              <a:t>Grafana</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913680" y="609480"/>
            <a:ext cx="10352520" cy="9694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Notifications</a:t>
            </a:r>
            <a:endParaRPr b="0" lang="en-US" sz="4000" spc="-1" strike="noStrike">
              <a:latin typeface="Arial"/>
            </a:endParaRPr>
          </a:p>
        </p:txBody>
      </p:sp>
      <p:pic>
        <p:nvPicPr>
          <p:cNvPr id="119" name="Picture 2" descr="C:\Users\панда\Desktop\10.png"/>
          <p:cNvPicPr/>
          <p:nvPr/>
        </p:nvPicPr>
        <p:blipFill>
          <a:blip r:embed="rId1"/>
          <a:stretch/>
        </p:blipFill>
        <p:spPr>
          <a:xfrm>
            <a:off x="1486440" y="2781000"/>
            <a:ext cx="9207000" cy="18727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913680" y="609480"/>
            <a:ext cx="10352520" cy="9694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1" lang="en-US" sz="4000" spc="-1" strike="noStrike">
                <a:solidFill>
                  <a:srgbClr val="ffffff"/>
                </a:solidFill>
                <a:latin typeface="Arial"/>
                <a:ea typeface="DejaVu Sans"/>
              </a:rPr>
              <a:t>Thank You for attention</a:t>
            </a:r>
            <a:r>
              <a:rPr b="1" lang="uk-UA" sz="4000" spc="-1" strike="noStrike">
                <a:solidFill>
                  <a:srgbClr val="ffffff"/>
                </a:solidFill>
                <a:latin typeface="Arial"/>
                <a:ea typeface="DejaVu Sans"/>
              </a:rPr>
              <a:t>!</a:t>
            </a:r>
            <a:endParaRPr b="0" lang="en-US" sz="4000" spc="-1" strike="noStrike">
              <a:latin typeface="Arial"/>
            </a:endParaRPr>
          </a:p>
        </p:txBody>
      </p:sp>
      <p:pic>
        <p:nvPicPr>
          <p:cNvPr id="121" name="Picture 2" descr="C:\Users\панда\Desktop\11.png"/>
          <p:cNvPicPr/>
          <p:nvPr/>
        </p:nvPicPr>
        <p:blipFill>
          <a:blip r:embed="rId1"/>
          <a:stretch/>
        </p:blipFill>
        <p:spPr>
          <a:xfrm>
            <a:off x="762480" y="1917000"/>
            <a:ext cx="10800720" cy="1096560"/>
          </a:xfrm>
          <a:prstGeom prst="rect">
            <a:avLst/>
          </a:prstGeom>
          <a:ln>
            <a:noFill/>
          </a:ln>
        </p:spPr>
      </p:pic>
      <p:pic>
        <p:nvPicPr>
          <p:cNvPr id="122" name="Picture 3" descr="C:\Users\панда\Downloads\kisspng-smiley-thumb-signal-emoticon-clip-art-smily-5b4984d8c3ca23.307600191531544792802.png"/>
          <p:cNvPicPr/>
          <p:nvPr/>
        </p:nvPicPr>
        <p:blipFill>
          <a:blip r:embed="rId2"/>
          <a:stretch/>
        </p:blipFill>
        <p:spPr>
          <a:xfrm>
            <a:off x="4583880" y="3378240"/>
            <a:ext cx="2941920" cy="28177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913680" y="609480"/>
            <a:ext cx="10352520" cy="969480"/>
          </a:xfrm>
          <a:prstGeom prst="rect">
            <a:avLst/>
          </a:prstGeom>
          <a:noFill/>
          <a:ln>
            <a:noFill/>
          </a:ln>
          <a:effectLst>
            <a:outerShdw>
              <a:srgbClr val="000000">
                <a:alpha val="46000"/>
              </a:srgbClr>
            </a:outerShdw>
          </a:effectLst>
        </p:spPr>
        <p:style>
          <a:lnRef idx="0"/>
          <a:fillRef idx="0"/>
          <a:effectRef idx="0"/>
          <a:fontRef idx="minor"/>
        </p:style>
      </p:sp>
      <p:sp>
        <p:nvSpPr>
          <p:cNvPr id="124" name="CustomShape 2"/>
          <p:cNvSpPr/>
          <p:nvPr/>
        </p:nvSpPr>
        <p:spPr>
          <a:xfrm>
            <a:off x="3726360" y="2435400"/>
            <a:ext cx="4727520" cy="1553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9600" spc="-1" strike="noStrike">
                <a:solidFill>
                  <a:srgbClr val="ffffff"/>
                </a:solidFill>
                <a:latin typeface="Arial"/>
                <a:ea typeface="DejaVu Sans"/>
              </a:rPr>
              <a:t>Q&amp;A</a:t>
            </a:r>
            <a:endParaRPr b="0" lang="en-US" sz="9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913680" y="609480"/>
            <a:ext cx="10352520" cy="9694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ctr">
            <a:noAutofit/>
          </a:bodyPr>
          <a:p>
            <a:pPr>
              <a:lnSpc>
                <a:spcPct val="100000"/>
              </a:lnSpc>
            </a:pPr>
            <a:r>
              <a:rPr b="0" lang="en-US" sz="3200" spc="-1" strike="noStrike">
                <a:solidFill>
                  <a:srgbClr val="e3e3e3"/>
                </a:solidFill>
                <a:latin typeface="Calisto MT"/>
                <a:ea typeface="DejaVu Sans"/>
              </a:rPr>
              <a:t>Objective of the project is</a:t>
            </a:r>
            <a:br/>
            <a:r>
              <a:rPr b="0" lang="en-US" sz="3200" spc="-1" strike="noStrike">
                <a:solidFill>
                  <a:srgbClr val="e3e3e3"/>
                </a:solidFill>
                <a:latin typeface="Calisto MT"/>
                <a:ea typeface="DejaVu Sans"/>
              </a:rPr>
              <a:t>to study process ci/cd</a:t>
            </a:r>
            <a:endParaRPr b="0" lang="en-US" sz="3200" spc="-1" strike="noStrike">
              <a:latin typeface="Arial"/>
            </a:endParaRPr>
          </a:p>
        </p:txBody>
      </p:sp>
      <p:sp>
        <p:nvSpPr>
          <p:cNvPr id="79" name="CustomShape 2"/>
          <p:cNvSpPr/>
          <p:nvPr/>
        </p:nvSpPr>
        <p:spPr>
          <a:xfrm>
            <a:off x="913680" y="1732320"/>
            <a:ext cx="10352520" cy="405756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oAutofit/>
          </a:bodyPr>
          <a:p>
            <a:pPr marL="37080">
              <a:lnSpc>
                <a:spcPct val="100000"/>
              </a:lnSpc>
              <a:spcBef>
                <a:spcPts val="400"/>
              </a:spcBef>
              <a:spcAft>
                <a:spcPts val="601"/>
              </a:spcAft>
              <a:tabLst>
                <a:tab algn="l" pos="0"/>
              </a:tabLst>
            </a:pPr>
            <a:r>
              <a:rPr b="0" lang="en-US" sz="2000" spc="-1" strike="noStrike">
                <a:solidFill>
                  <a:srgbClr val="e3e3e3"/>
                </a:solidFill>
                <a:latin typeface="Calisto MT"/>
                <a:ea typeface="DejaVu Sans"/>
              </a:rPr>
              <a:t>Creation and implementation of continuous integration and delivery, using services such as:</a:t>
            </a:r>
            <a:endParaRPr b="0" lang="en-US" sz="2000" spc="-1" strike="noStrike">
              <a:latin typeface="Arial"/>
            </a:endParaRPr>
          </a:p>
          <a:p>
            <a:pPr marL="343080" indent="-304920">
              <a:lnSpc>
                <a:spcPct val="100000"/>
              </a:lnSpc>
              <a:spcBef>
                <a:spcPts val="400"/>
              </a:spcBef>
              <a:spcAft>
                <a:spcPts val="601"/>
              </a:spcAft>
              <a:buClr>
                <a:srgbClr val="dadada"/>
              </a:buClr>
              <a:buSzPct val="70000"/>
              <a:buFont typeface="Wingdings 2" charset="2"/>
              <a:buChar char=""/>
              <a:tabLst>
                <a:tab algn="l" pos="0"/>
              </a:tabLst>
            </a:pPr>
            <a:r>
              <a:rPr b="0" lang="en-US" sz="2000" spc="-1" strike="noStrike">
                <a:solidFill>
                  <a:srgbClr val="e3e3e3"/>
                </a:solidFill>
                <a:latin typeface="Calisto MT"/>
                <a:ea typeface="DejaVu Sans"/>
              </a:rPr>
              <a:t>GitHub (Version Control System)</a:t>
            </a:r>
            <a:endParaRPr b="0" lang="en-US" sz="2000" spc="-1" strike="noStrike">
              <a:latin typeface="Arial"/>
            </a:endParaRPr>
          </a:p>
          <a:p>
            <a:pPr marL="343080" indent="-304920">
              <a:lnSpc>
                <a:spcPct val="100000"/>
              </a:lnSpc>
              <a:spcBef>
                <a:spcPts val="400"/>
              </a:spcBef>
              <a:spcAft>
                <a:spcPts val="601"/>
              </a:spcAft>
              <a:buClr>
                <a:srgbClr val="dadada"/>
              </a:buClr>
              <a:buSzPct val="70000"/>
              <a:buFont typeface="Wingdings 2" charset="2"/>
              <a:buChar char=""/>
              <a:tabLst>
                <a:tab algn="l" pos="0"/>
              </a:tabLst>
            </a:pPr>
            <a:r>
              <a:rPr b="0" lang="en-US" sz="2000" spc="-1" strike="noStrike">
                <a:solidFill>
                  <a:srgbClr val="e3e3e3"/>
                </a:solidFill>
                <a:latin typeface="Calisto MT"/>
                <a:ea typeface="DejaVu Sans"/>
              </a:rPr>
              <a:t>Jenkins (CI/CD)</a:t>
            </a:r>
            <a:endParaRPr b="0" lang="en-US" sz="2000" spc="-1" strike="noStrike">
              <a:latin typeface="Arial"/>
            </a:endParaRPr>
          </a:p>
          <a:p>
            <a:pPr marL="343080" indent="-304920">
              <a:lnSpc>
                <a:spcPct val="100000"/>
              </a:lnSpc>
              <a:spcBef>
                <a:spcPts val="400"/>
              </a:spcBef>
              <a:spcAft>
                <a:spcPts val="601"/>
              </a:spcAft>
              <a:buClr>
                <a:srgbClr val="dadada"/>
              </a:buClr>
              <a:buSzPct val="70000"/>
              <a:buFont typeface="Wingdings 2" charset="2"/>
              <a:buChar char=""/>
              <a:tabLst>
                <a:tab algn="l" pos="0"/>
              </a:tabLst>
            </a:pPr>
            <a:r>
              <a:rPr b="0" lang="en-US" sz="2000" spc="-1" strike="noStrike">
                <a:solidFill>
                  <a:srgbClr val="e3e3e3"/>
                </a:solidFill>
                <a:latin typeface="Calisto MT"/>
                <a:ea typeface="DejaVu Sans"/>
              </a:rPr>
              <a:t>AWS (Cloud services)</a:t>
            </a:r>
            <a:endParaRPr b="0" lang="en-US" sz="2000" spc="-1" strike="noStrike">
              <a:latin typeface="Arial"/>
            </a:endParaRPr>
          </a:p>
          <a:p>
            <a:pPr marL="343080" indent="-304920">
              <a:lnSpc>
                <a:spcPct val="100000"/>
              </a:lnSpc>
              <a:spcBef>
                <a:spcPts val="400"/>
              </a:spcBef>
              <a:spcAft>
                <a:spcPts val="601"/>
              </a:spcAft>
              <a:buClr>
                <a:srgbClr val="dadada"/>
              </a:buClr>
              <a:buSzPct val="70000"/>
              <a:buFont typeface="Wingdings 2" charset="2"/>
              <a:buChar char=""/>
              <a:tabLst>
                <a:tab algn="l" pos="0"/>
              </a:tabLst>
            </a:pPr>
            <a:r>
              <a:rPr b="0" lang="en-US" sz="2000" spc="-1" strike="noStrike">
                <a:solidFill>
                  <a:srgbClr val="e3e3e3"/>
                </a:solidFill>
                <a:latin typeface="Calisto MT"/>
                <a:ea typeface="DejaVu Sans"/>
              </a:rPr>
              <a:t>Apache (Web server)</a:t>
            </a:r>
            <a:endParaRPr b="0" lang="en-US" sz="2000" spc="-1" strike="noStrike">
              <a:latin typeface="Arial"/>
            </a:endParaRPr>
          </a:p>
          <a:p>
            <a:pPr marL="343080" indent="-304920">
              <a:lnSpc>
                <a:spcPct val="100000"/>
              </a:lnSpc>
              <a:spcBef>
                <a:spcPts val="400"/>
              </a:spcBef>
              <a:spcAft>
                <a:spcPts val="601"/>
              </a:spcAft>
              <a:buClr>
                <a:srgbClr val="dadada"/>
              </a:buClr>
              <a:buSzPct val="70000"/>
              <a:buFont typeface="Wingdings 2" charset="2"/>
              <a:buChar char=""/>
              <a:tabLst>
                <a:tab algn="l" pos="0"/>
              </a:tabLst>
            </a:pPr>
            <a:r>
              <a:rPr b="0" lang="en-US" sz="2000" spc="-1" strike="noStrike">
                <a:solidFill>
                  <a:srgbClr val="e3e3e3"/>
                </a:solidFill>
                <a:latin typeface="Calisto MT"/>
                <a:ea typeface="DejaVu Sans"/>
              </a:rPr>
              <a:t>Ansible (Configuration management)</a:t>
            </a:r>
            <a:endParaRPr b="0" lang="en-US" sz="2000" spc="-1" strike="noStrike">
              <a:latin typeface="Arial"/>
            </a:endParaRPr>
          </a:p>
          <a:p>
            <a:pPr marL="343080" indent="-304920">
              <a:lnSpc>
                <a:spcPct val="100000"/>
              </a:lnSpc>
              <a:spcBef>
                <a:spcPts val="400"/>
              </a:spcBef>
              <a:spcAft>
                <a:spcPts val="601"/>
              </a:spcAft>
              <a:buClr>
                <a:srgbClr val="dadada"/>
              </a:buClr>
              <a:buSzPct val="70000"/>
              <a:buFont typeface="Wingdings 2" charset="2"/>
              <a:buChar char=""/>
              <a:tabLst>
                <a:tab algn="l" pos="0"/>
              </a:tabLst>
            </a:pPr>
            <a:r>
              <a:rPr b="0" lang="en-US" sz="2000" spc="-1" strike="noStrike">
                <a:solidFill>
                  <a:srgbClr val="e3e3e3"/>
                </a:solidFill>
                <a:latin typeface="Calisto MT"/>
                <a:ea typeface="DejaVu Sans"/>
              </a:rPr>
              <a:t>Docker (Container)</a:t>
            </a:r>
            <a:endParaRPr b="0" lang="en-US" sz="2000" spc="-1" strike="noStrike">
              <a:latin typeface="Arial"/>
            </a:endParaRPr>
          </a:p>
          <a:p>
            <a:pPr>
              <a:lnSpc>
                <a:spcPct val="100000"/>
              </a:lnSpc>
              <a:spcBef>
                <a:spcPts val="400"/>
              </a:spcBef>
              <a:spcAft>
                <a:spcPts val="601"/>
              </a:spcAft>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3503880" y="657000"/>
            <a:ext cx="5029560" cy="9694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GitHub</a:t>
            </a:r>
            <a:endParaRPr b="0" lang="en-US" sz="4000" spc="-1" strike="noStrike">
              <a:latin typeface="Arial"/>
            </a:endParaRPr>
          </a:p>
        </p:txBody>
      </p:sp>
      <p:sp>
        <p:nvSpPr>
          <p:cNvPr id="81" name="CustomShape 2"/>
          <p:cNvSpPr/>
          <p:nvPr/>
        </p:nvSpPr>
        <p:spPr>
          <a:xfrm>
            <a:off x="913680" y="1732320"/>
            <a:ext cx="5578200" cy="405756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oAutofit/>
          </a:bodyPr>
          <a:p>
            <a:pPr marL="343080" indent="-30492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ea typeface="DejaVu Sans"/>
              </a:rPr>
              <a:t>GitHub is a provider of Internet hosting for software development and version control using Git. It offers the distributed version control and source code management (SCM) functionality of Git, plus its own features. It provides access control and several collaboration features such as bug tracking, feature requests, task management, continuous integration and wikis for every project</a:t>
            </a:r>
            <a:endParaRPr b="0" lang="en-US" sz="2000" spc="-1" strike="noStrike">
              <a:latin typeface="Arial"/>
            </a:endParaRPr>
          </a:p>
        </p:txBody>
      </p:sp>
      <p:pic>
        <p:nvPicPr>
          <p:cNvPr id="82" name="Picture 5" descr="C:\Users\панда\Downloads\kisspng-computer-icons-download-github-clip-art-github-icon-5b442895bde2c8.3271748915311934937778.png"/>
          <p:cNvPicPr/>
          <p:nvPr/>
        </p:nvPicPr>
        <p:blipFill>
          <a:blip r:embed="rId1"/>
          <a:stretch/>
        </p:blipFill>
        <p:spPr>
          <a:xfrm>
            <a:off x="7824240" y="1484640"/>
            <a:ext cx="3242880" cy="32868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1055520" y="592560"/>
            <a:ext cx="10352520" cy="9694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Jenkins</a:t>
            </a:r>
            <a:endParaRPr b="0" lang="en-US" sz="4000" spc="-1" strike="noStrike">
              <a:latin typeface="Arial"/>
            </a:endParaRPr>
          </a:p>
        </p:txBody>
      </p:sp>
      <p:sp>
        <p:nvSpPr>
          <p:cNvPr id="84" name="CustomShape 2"/>
          <p:cNvSpPr/>
          <p:nvPr/>
        </p:nvSpPr>
        <p:spPr>
          <a:xfrm>
            <a:off x="913680" y="1732320"/>
            <a:ext cx="6262200" cy="405756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oAutofit/>
          </a:bodyPr>
          <a:p>
            <a:pPr marL="343080" indent="-30492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ea typeface="DejaVu Sans"/>
              </a:rPr>
              <a:t>Jenkins is a free and open source automation server. It helps automate the parts of software development related to building, testing, and deploying, facilitating continuous integration and continuous delivery.</a:t>
            </a:r>
            <a:endParaRPr b="0" lang="en-US" sz="2000" spc="-1" strike="noStrike">
              <a:latin typeface="Arial"/>
            </a:endParaRPr>
          </a:p>
        </p:txBody>
      </p:sp>
      <p:pic>
        <p:nvPicPr>
          <p:cNvPr id="85" name="Picture 7" descr="C:\Users\панда\Downloads\pngwing.com.png"/>
          <p:cNvPicPr/>
          <p:nvPr/>
        </p:nvPicPr>
        <p:blipFill>
          <a:blip r:embed="rId1"/>
          <a:stretch/>
        </p:blipFill>
        <p:spPr>
          <a:xfrm>
            <a:off x="7392240" y="1147320"/>
            <a:ext cx="3865680" cy="38656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913680" y="609480"/>
            <a:ext cx="10352520" cy="9694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Prometheus</a:t>
            </a:r>
            <a:endParaRPr b="0" lang="en-US" sz="4000" spc="-1" strike="noStrike">
              <a:latin typeface="Arial"/>
            </a:endParaRPr>
          </a:p>
        </p:txBody>
      </p:sp>
      <p:sp>
        <p:nvSpPr>
          <p:cNvPr id="87" name="CustomShape 2"/>
          <p:cNvSpPr/>
          <p:nvPr/>
        </p:nvSpPr>
        <p:spPr>
          <a:xfrm>
            <a:off x="883440" y="1732320"/>
            <a:ext cx="6724080" cy="405756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oAutofit/>
          </a:bodyPr>
          <a:p>
            <a:pPr marL="343080" indent="-30492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ea typeface="DejaVu Sans"/>
              </a:rPr>
              <a:t>Prometheus is a free software application used for event monitoring and alerting. It records real-time metrics in a time series database built using a HTTP pull model, with flexible queries and real-time alerting.</a:t>
            </a:r>
            <a:endParaRPr b="0" lang="en-US" sz="2000" spc="-1" strike="noStrike">
              <a:latin typeface="Arial"/>
            </a:endParaRPr>
          </a:p>
        </p:txBody>
      </p:sp>
      <p:pic>
        <p:nvPicPr>
          <p:cNvPr id="88" name="Picture 10" descr="C:\Users\панда\Desktop\0_QyXvDLrxo-zCEThm.png"/>
          <p:cNvPicPr/>
          <p:nvPr/>
        </p:nvPicPr>
        <p:blipFill>
          <a:blip r:embed="rId1"/>
          <a:stretch/>
        </p:blipFill>
        <p:spPr>
          <a:xfrm>
            <a:off x="8184240" y="2061000"/>
            <a:ext cx="2426400" cy="5767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913680" y="609480"/>
            <a:ext cx="10352520" cy="9694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Grafana</a:t>
            </a:r>
            <a:endParaRPr b="0" lang="en-US" sz="4000" spc="-1" strike="noStrike">
              <a:latin typeface="Arial"/>
            </a:endParaRPr>
          </a:p>
        </p:txBody>
      </p:sp>
      <p:sp>
        <p:nvSpPr>
          <p:cNvPr id="90" name="CustomShape 2"/>
          <p:cNvSpPr/>
          <p:nvPr/>
        </p:nvSpPr>
        <p:spPr>
          <a:xfrm>
            <a:off x="913680" y="1732320"/>
            <a:ext cx="6694200" cy="405756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oAutofit/>
          </a:bodyPr>
          <a:p>
            <a:pPr marL="343080" indent="-304920">
              <a:lnSpc>
                <a:spcPct val="100000"/>
              </a:lnSpc>
              <a:spcBef>
                <a:spcPts val="400"/>
              </a:spcBef>
              <a:spcAft>
                <a:spcPts val="601"/>
              </a:spcAft>
              <a:buClr>
                <a:srgbClr val="dadada"/>
              </a:buClr>
              <a:buSzPct val="70000"/>
              <a:buFont typeface="Wingdings 2" charset="2"/>
              <a:buChar char=""/>
            </a:pPr>
            <a:r>
              <a:rPr b="0" lang="en-US" sz="2000" spc="-1" strike="noStrike">
                <a:solidFill>
                  <a:srgbClr val="e3e3e3"/>
                </a:solidFill>
                <a:latin typeface="Calisto MT"/>
                <a:ea typeface="DejaVu Sans"/>
              </a:rPr>
              <a:t>Grafana is a multi-platform open source analytics and interactive visualization web application. It provides charts, graphs, and alerts for the web when connected to supported data sources.</a:t>
            </a:r>
            <a:endParaRPr b="0" lang="en-US" sz="2000" spc="-1" strike="noStrike">
              <a:latin typeface="Arial"/>
            </a:endParaRPr>
          </a:p>
        </p:txBody>
      </p:sp>
      <p:pic>
        <p:nvPicPr>
          <p:cNvPr id="91" name="Picture 11" descr="C:\Users\панда\Downloads\kisspng-grafana-scalable-vector-graphics-application-softw-5bef3c671004e9.2695494115424052230656.png"/>
          <p:cNvPicPr/>
          <p:nvPr/>
        </p:nvPicPr>
        <p:blipFill>
          <a:blip r:embed="rId1"/>
          <a:stretch/>
        </p:blipFill>
        <p:spPr>
          <a:xfrm>
            <a:off x="8489520" y="1917000"/>
            <a:ext cx="2907720" cy="30240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3322800" y="537120"/>
            <a:ext cx="4815000" cy="7426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4000" spc="-1" strike="noStrike">
                <a:solidFill>
                  <a:srgbClr val="e3e3e3"/>
                </a:solidFill>
                <a:latin typeface="Calisto MT"/>
                <a:ea typeface="DejaVu Sans"/>
              </a:rPr>
              <a:t>Project structure</a:t>
            </a:r>
            <a:endParaRPr b="0" lang="en-US" sz="4000" spc="-1" strike="noStrike">
              <a:latin typeface="Arial"/>
            </a:endParaRPr>
          </a:p>
        </p:txBody>
      </p:sp>
      <p:sp>
        <p:nvSpPr>
          <p:cNvPr id="93" name="CustomShape 2"/>
          <p:cNvSpPr/>
          <p:nvPr/>
        </p:nvSpPr>
        <p:spPr>
          <a:xfrm>
            <a:off x="3071520" y="1772640"/>
            <a:ext cx="1439640" cy="791640"/>
          </a:xfrm>
          <a:prstGeom prst="rightArrow">
            <a:avLst>
              <a:gd name="adj1" fmla="val 5000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pic>
        <p:nvPicPr>
          <p:cNvPr id="94" name="Picture 5" descr="C:\Users\панда\Downloads\kisspng-computer-icons-download-github-clip-art-github-icon-5b442895bde2c8.3271748915311934937778.png"/>
          <p:cNvPicPr/>
          <p:nvPr/>
        </p:nvPicPr>
        <p:blipFill>
          <a:blip r:embed="rId1"/>
          <a:stretch/>
        </p:blipFill>
        <p:spPr>
          <a:xfrm>
            <a:off x="4961520" y="1355760"/>
            <a:ext cx="1537920" cy="1558440"/>
          </a:xfrm>
          <a:prstGeom prst="rect">
            <a:avLst/>
          </a:prstGeom>
          <a:ln>
            <a:noFill/>
          </a:ln>
        </p:spPr>
      </p:pic>
      <p:sp>
        <p:nvSpPr>
          <p:cNvPr id="95" name="CustomShape 3"/>
          <p:cNvSpPr/>
          <p:nvPr/>
        </p:nvSpPr>
        <p:spPr>
          <a:xfrm>
            <a:off x="7608240" y="1760400"/>
            <a:ext cx="1439640" cy="791640"/>
          </a:xfrm>
          <a:prstGeom prst="rightArrow">
            <a:avLst>
              <a:gd name="adj1" fmla="val 5000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pic>
        <p:nvPicPr>
          <p:cNvPr id="96" name="Picture 7" descr="C:\Users\панда\Downloads\pngwing.com.png"/>
          <p:cNvPicPr/>
          <p:nvPr/>
        </p:nvPicPr>
        <p:blipFill>
          <a:blip r:embed="rId2"/>
          <a:stretch/>
        </p:blipFill>
        <p:spPr>
          <a:xfrm>
            <a:off x="9701280" y="1235160"/>
            <a:ext cx="1842480" cy="1842480"/>
          </a:xfrm>
          <a:prstGeom prst="rect">
            <a:avLst/>
          </a:prstGeom>
          <a:ln>
            <a:noFill/>
          </a:ln>
        </p:spPr>
      </p:pic>
      <p:pic>
        <p:nvPicPr>
          <p:cNvPr id="97" name="Picture 8" descr="C:\Users\панда\Downloads\kisspng-logo-apache-http-server-apache-software-foundation-apache-performance-tuning-sysinfo-io-5b7c0e127fe8d0.6727913515348567225239.png"/>
          <p:cNvPicPr/>
          <p:nvPr/>
        </p:nvPicPr>
        <p:blipFill>
          <a:blip r:embed="rId3"/>
          <a:stretch/>
        </p:blipFill>
        <p:spPr>
          <a:xfrm>
            <a:off x="9480240" y="4504320"/>
            <a:ext cx="2284560" cy="1151640"/>
          </a:xfrm>
          <a:prstGeom prst="rect">
            <a:avLst/>
          </a:prstGeom>
          <a:ln>
            <a:noFill/>
          </a:ln>
        </p:spPr>
      </p:pic>
      <p:sp>
        <p:nvSpPr>
          <p:cNvPr id="98" name="CustomShape 4"/>
          <p:cNvSpPr/>
          <p:nvPr/>
        </p:nvSpPr>
        <p:spPr>
          <a:xfrm rot="5400000">
            <a:off x="9903240" y="3402000"/>
            <a:ext cx="1439640" cy="791640"/>
          </a:xfrm>
          <a:prstGeom prst="rightArrow">
            <a:avLst>
              <a:gd name="adj1" fmla="val 5000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99" name="CustomShape 5"/>
          <p:cNvSpPr/>
          <p:nvPr/>
        </p:nvSpPr>
        <p:spPr>
          <a:xfrm rot="10800000">
            <a:off x="2928240" y="4660560"/>
            <a:ext cx="1439640" cy="791640"/>
          </a:xfrm>
          <a:prstGeom prst="rightArrow">
            <a:avLst>
              <a:gd name="adj1" fmla="val 5000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100" name="CustomShape 6"/>
          <p:cNvSpPr/>
          <p:nvPr/>
        </p:nvSpPr>
        <p:spPr>
          <a:xfrm rot="10800000">
            <a:off x="7608600" y="4685040"/>
            <a:ext cx="1439640" cy="791640"/>
          </a:xfrm>
          <a:prstGeom prst="rightArrow">
            <a:avLst>
              <a:gd name="adj1" fmla="val 50000"/>
              <a:gd name="adj2"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pic>
        <p:nvPicPr>
          <p:cNvPr id="101" name="Picture 9" descr="C:\Users\панда\Downloads\kisspng-steve-jobs-apple-palo-alto-technology-steve-jobs-portrait-5b4b7f2d2ca452.8551737015316744131829.png"/>
          <p:cNvPicPr/>
          <p:nvPr/>
        </p:nvPicPr>
        <p:blipFill>
          <a:blip r:embed="rId4"/>
          <a:stretch/>
        </p:blipFill>
        <p:spPr>
          <a:xfrm>
            <a:off x="911520" y="1287720"/>
            <a:ext cx="1761840" cy="1761840"/>
          </a:xfrm>
          <a:prstGeom prst="rect">
            <a:avLst/>
          </a:prstGeom>
          <a:ln>
            <a:noFill/>
          </a:ln>
        </p:spPr>
      </p:pic>
      <p:pic>
        <p:nvPicPr>
          <p:cNvPr id="102" name="Picture 10" descr="C:\Users\панда\Desktop\0_QyXvDLrxo-zCEThm.png"/>
          <p:cNvPicPr/>
          <p:nvPr/>
        </p:nvPicPr>
        <p:blipFill>
          <a:blip r:embed="rId5"/>
          <a:stretch/>
        </p:blipFill>
        <p:spPr>
          <a:xfrm>
            <a:off x="4655880" y="4818600"/>
            <a:ext cx="2426400" cy="576720"/>
          </a:xfrm>
          <a:prstGeom prst="rect">
            <a:avLst/>
          </a:prstGeom>
          <a:ln>
            <a:noFill/>
          </a:ln>
        </p:spPr>
      </p:pic>
      <p:pic>
        <p:nvPicPr>
          <p:cNvPr id="103" name="Picture 11" descr="C:\Users\панда\Downloads\kisspng-grafana-scalable-vector-graphics-application-softw-5bef3c671004e9.2695494115424052230656.png"/>
          <p:cNvPicPr/>
          <p:nvPr/>
        </p:nvPicPr>
        <p:blipFill>
          <a:blip r:embed="rId6"/>
          <a:stretch/>
        </p:blipFill>
        <p:spPr>
          <a:xfrm>
            <a:off x="1030680" y="4264200"/>
            <a:ext cx="1522800" cy="15836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913680" y="609480"/>
            <a:ext cx="10352520" cy="9694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Github</a:t>
            </a:r>
            <a:endParaRPr b="0" lang="en-US" sz="4000" spc="-1" strike="noStrike">
              <a:latin typeface="Arial"/>
            </a:endParaRPr>
          </a:p>
        </p:txBody>
      </p:sp>
      <p:pic>
        <p:nvPicPr>
          <p:cNvPr id="105" name="Picture 3" descr="C:\Users\панда\Desktop\4.png"/>
          <p:cNvPicPr/>
          <p:nvPr/>
        </p:nvPicPr>
        <p:blipFill>
          <a:blip r:embed="rId1"/>
          <a:stretch/>
        </p:blipFill>
        <p:spPr>
          <a:xfrm>
            <a:off x="1127520" y="1845000"/>
            <a:ext cx="9700920" cy="42825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913680" y="609480"/>
            <a:ext cx="10352520" cy="969480"/>
          </a:xfrm>
          <a:prstGeom prst="rect">
            <a:avLst/>
          </a:prstGeom>
          <a:noFill/>
          <a:ln>
            <a:noFill/>
          </a:ln>
          <a:effectLst>
            <a:outerShdw>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Webhook</a:t>
            </a:r>
            <a:endParaRPr b="0" lang="en-US" sz="4000" spc="-1" strike="noStrike">
              <a:latin typeface="Arial"/>
            </a:endParaRPr>
          </a:p>
        </p:txBody>
      </p:sp>
      <p:pic>
        <p:nvPicPr>
          <p:cNvPr id="107" name="Picture 2" descr="C:\Users\панда\Desktop\1.png"/>
          <p:cNvPicPr/>
          <p:nvPr/>
        </p:nvPicPr>
        <p:blipFill>
          <a:blip r:embed="rId1"/>
          <a:stretch/>
        </p:blipFill>
        <p:spPr>
          <a:xfrm>
            <a:off x="623520" y="1541160"/>
            <a:ext cx="7275960" cy="3423960"/>
          </a:xfrm>
          <a:prstGeom prst="rect">
            <a:avLst/>
          </a:prstGeom>
          <a:ln>
            <a:noFill/>
          </a:ln>
        </p:spPr>
      </p:pic>
      <p:pic>
        <p:nvPicPr>
          <p:cNvPr id="108" name="Picture 4" descr="C:\Users\панда\Desktop\2.png"/>
          <p:cNvPicPr/>
          <p:nvPr/>
        </p:nvPicPr>
        <p:blipFill>
          <a:blip r:embed="rId2"/>
          <a:stretch/>
        </p:blipFill>
        <p:spPr>
          <a:xfrm>
            <a:off x="6167880" y="1989000"/>
            <a:ext cx="5522760" cy="37296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TM04033929[[fn=Грифель]]</Template>
  <TotalTime>391</TotalTime>
  <Application>LibreOffice/6.4.6.2$Linux_X86_64 LibreOffice_project/40$Build-2</Application>
  <Words>234</Words>
  <Paragraphs>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2019-02-27T14:53:28Z</dcterms:created>
  <dc:creator>Igor Dogadaylo</dc:creator>
  <dc:description/>
  <dc:language>en-US</dc:language>
  <cp:lastModifiedBy/>
  <dcterms:modified xsi:type="dcterms:W3CDTF">2021-03-18T19:39:59Z</dcterms:modified>
  <cp:revision>35</cp:revision>
  <dc:subject/>
  <dc:title>Выпускная работа</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Произвольный</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